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57" r:id="rId4"/>
    <p:sldId id="259" r:id="rId5"/>
    <p:sldId id="261" r:id="rId6"/>
    <p:sldId id="263" r:id="rId7"/>
    <p:sldId id="266" r:id="rId8"/>
    <p:sldId id="267" r:id="rId9"/>
    <p:sldId id="268" r:id="rId10"/>
    <p:sldId id="269" r:id="rId11"/>
    <p:sldId id="270" r:id="rId12"/>
    <p:sldId id="265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354" y="-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6816" y="2574035"/>
            <a:ext cx="7666482" cy="414604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644" y="355091"/>
            <a:ext cx="2108454" cy="18554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06876" y="414020"/>
            <a:ext cx="5778246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77767" y="333756"/>
            <a:ext cx="5435345" cy="10066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693" y="1168983"/>
            <a:ext cx="130048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13528" y="1167130"/>
            <a:ext cx="6803390" cy="3379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69815" y="1295400"/>
            <a:ext cx="6364986" cy="3474669"/>
          </a:xfrm>
          <a:prstGeom prst="rect">
            <a:avLst/>
          </a:prstGeom>
          <a:effectLst/>
        </p:spPr>
        <p:txBody>
          <a:bodyPr vert="horz" wrap="square" lIns="0" tIns="154305" rIns="0" bIns="0" rtlCol="0">
            <a:spAutoFit/>
          </a:bodyPr>
          <a:lstStyle/>
          <a:p>
            <a:pPr marL="12700" algn="ctr">
              <a:spcBef>
                <a:spcPts val="1215"/>
              </a:spcBef>
            </a:pPr>
            <a:r>
              <a:rPr sz="3600" b="1" spc="-14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</a:t>
            </a:r>
            <a:r>
              <a:rPr sz="3600" b="1" spc="-18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spc="-15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3600" b="1" spc="-150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ирны</a:t>
            </a:r>
            <a:r>
              <a:rPr sz="3600" b="1" spc="-5" dirty="0" err="1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sz="3600" b="1" spc="-32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7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spc="-155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spc="-15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3600" b="1" spc="-5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36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ctr">
              <a:spcBef>
                <a:spcPts val="1215"/>
              </a:spcBef>
            </a:pPr>
            <a:r>
              <a:rPr sz="3600" b="1" spc="-1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3600" b="1" spc="-1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spc="-1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3600" b="1" spc="-1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3600" b="1" spc="-1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sz="3600" b="1" spc="-2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3600" b="1" spc="-1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3600" b="1" spc="-2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3600" b="1" spc="-16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spc="-229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36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spc="-15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3600" b="1" spc="-2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3600" b="1" spc="-14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3600" b="1" spc="-15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3600" b="1" spc="-14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</a:t>
            </a:r>
            <a:r>
              <a:rPr sz="3600" b="1" spc="-18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sz="36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36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spc="-1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Празднуется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2800" b="1" spc="-5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</a:t>
            </a:r>
            <a:r>
              <a:rPr lang="ru-RU" sz="28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Белоруссии</a:t>
            </a:r>
            <a:r>
              <a:rPr lang="ru-RU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</a:t>
            </a:r>
            <a:r>
              <a:rPr lang="ru-RU" sz="2800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странах</a:t>
            </a:r>
            <a:r>
              <a:rPr lang="ru-RU" sz="28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pPr marL="12700" marR="911860"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" dirty="0" smtClean="0">
                <a:solidFill>
                  <a:srgbClr val="001F5F"/>
                </a:solidFill>
                <a:cs typeface="Calibri"/>
              </a:rPr>
              <a:t>   ВСЕМИРНАЯ </a:t>
            </a:r>
            <a:r>
              <a:rPr lang="ru-RU" sz="2800" b="1" dirty="0" smtClean="0">
                <a:solidFill>
                  <a:srgbClr val="001F5F"/>
                </a:solidFill>
                <a:cs typeface="Calibri"/>
              </a:rPr>
              <a:t> </a:t>
            </a:r>
            <a:r>
              <a:rPr lang="ru-RU" sz="2800" b="1" spc="-5" dirty="0">
                <a:solidFill>
                  <a:srgbClr val="001F5F"/>
                </a:solidFill>
                <a:cs typeface="Calibri"/>
              </a:rPr>
              <a:t>ОР</a:t>
            </a:r>
            <a:r>
              <a:rPr lang="ru-RU" sz="2800" b="1" spc="-254" dirty="0">
                <a:solidFill>
                  <a:srgbClr val="001F5F"/>
                </a:solidFill>
                <a:cs typeface="Calibri"/>
              </a:rPr>
              <a:t>Г</a:t>
            </a:r>
            <a:r>
              <a:rPr lang="ru-RU" sz="2800" b="1" dirty="0">
                <a:solidFill>
                  <a:srgbClr val="001F5F"/>
                </a:solidFill>
                <a:cs typeface="Calibri"/>
              </a:rPr>
              <a:t>АНИ</a:t>
            </a:r>
            <a:r>
              <a:rPr lang="ru-RU" sz="2800" b="1" spc="-30" dirty="0">
                <a:solidFill>
                  <a:srgbClr val="001F5F"/>
                </a:solidFill>
                <a:cs typeface="Calibri"/>
              </a:rPr>
              <a:t>З</a:t>
            </a:r>
            <a:r>
              <a:rPr lang="ru-RU" sz="2800" b="1" dirty="0">
                <a:solidFill>
                  <a:srgbClr val="001F5F"/>
                </a:solidFill>
                <a:cs typeface="Calibri"/>
              </a:rPr>
              <a:t>АЦИЯ</a:t>
            </a:r>
            <a:endParaRPr lang="ru-RU" sz="2800" dirty="0">
              <a:cs typeface="Calibri"/>
            </a:endParaRPr>
          </a:p>
          <a:p>
            <a:pPr marL="12700" algn="r">
              <a:lnSpc>
                <a:spcPct val="100000"/>
              </a:lnSpc>
            </a:pPr>
            <a:r>
              <a:rPr lang="ru-RU" sz="2800" b="1" spc="-30" dirty="0">
                <a:solidFill>
                  <a:srgbClr val="001F5F"/>
                </a:solidFill>
                <a:cs typeface="Calibri"/>
              </a:rPr>
              <a:t>ЗДРАВООХРАНЕНИЕ</a:t>
            </a:r>
            <a:endParaRPr lang="ru-RU" sz="2800" dirty="0">
              <a:cs typeface="Calibri"/>
            </a:endParaRPr>
          </a:p>
          <a:p>
            <a:pPr marL="12700" lvl="0" algn="r">
              <a:spcBef>
                <a:spcPts val="95"/>
              </a:spcBef>
            </a:pPr>
            <a:r>
              <a:rPr lang="ru-RU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3080766" cy="157048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3088" y="1531619"/>
            <a:ext cx="5046726" cy="51869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228601"/>
            <a:ext cx="7086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u="none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В Китае знают: чтобы снять стресс, важно устранить напряжение, скопившееся в мышцах. Для этого в Древнем Китае уже с VI века до н.э. существовали особые массажные техники, которые преподавали среди других специальностей во врачебно-гимнастических школах. Специалист по массажу считался уважаемым человеком, его услуги оценивались очень высоко.</a:t>
            </a:r>
            <a:b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</a:br>
            <a:endParaRPr lang="ru-RU" b="0" i="0" u="none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dirty="0">
              <a:solidFill>
                <a:srgbClr val="333333"/>
              </a:solidFill>
              <a:latin typeface="Times New Roman"/>
            </a:endParaRPr>
          </a:p>
          <a:p>
            <a:endParaRPr lang="ru-RU" b="0" i="0" u="none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dirty="0">
              <a:solidFill>
                <a:srgbClr val="333333"/>
              </a:solidFill>
              <a:latin typeface="Times New Roman"/>
            </a:endParaRPr>
          </a:p>
          <a:p>
            <a:endParaRPr lang="ru-RU" b="0" i="0" u="none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dirty="0">
              <a:solidFill>
                <a:srgbClr val="333333"/>
              </a:solidFill>
              <a:latin typeface="Times New Roman"/>
            </a:endParaRPr>
          </a:p>
          <a:p>
            <a:endParaRPr lang="ru-RU" b="0" i="0" u="none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dirty="0">
              <a:solidFill>
                <a:srgbClr val="333333"/>
              </a:solidFill>
              <a:latin typeface="Times New Roman"/>
            </a:endParaRPr>
          </a:p>
          <a:p>
            <a:endParaRPr lang="ru-RU" b="0" i="0" u="none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Такое незамысловатое средство, как сон, очень полезно для снятия стресса, считают испанцы. Отчасти поэтому и существует в Испании сиеста – ежедневный послеобеденный сон. Пока на улице жарко, лучше никуда не ходить, а вздремнуть, восстановить силы и успокоить нервы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81000"/>
            <a:ext cx="4650900" cy="26161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327" y="3193912"/>
            <a:ext cx="3999719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3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11430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Жители нашей страны вполне могут позаимствовать некоторые из этих способов расслабиться, тем более что многие из них вполне реально попробовать и в домашних условиях вместе с семьей. Какие конкретно из антистрессовых приемов взять на вооружение, зависит только от вас и размеров вашей семьи</a:t>
            </a:r>
            <a:endParaRPr lang="ru-RU" sz="1200" b="1" dirty="0">
              <a:solidFill>
                <a:srgbClr val="000000"/>
              </a:solidFill>
            </a:endParaRPr>
          </a:p>
          <a:p>
            <a:pPr algn="ctr"/>
            <a:r>
              <a:rPr lang="ru-RU" b="1" i="0" u="none" strike="noStrike" dirty="0" smtClean="0">
                <a:solidFill>
                  <a:srgbClr val="800000"/>
                </a:solidFill>
                <a:effectLst/>
                <a:latin typeface="Times New Roman"/>
              </a:rPr>
              <a:t>Практические советы</a:t>
            </a:r>
            <a:endParaRPr lang="ru-RU" sz="12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Больше улыбайтесь и смейтесь. Первое, что вы должны сделать проснувшись - это улыбнуться. Приводя в движение соответствующие мышцы лица, вы автоматически вызываете в мозге ответную положительную реакцию, и ваше настроение улучшается.</a:t>
            </a:r>
            <a:endParaRPr lang="ru-RU" b="1" dirty="0">
              <a:solidFill>
                <a:srgbClr val="333333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Делайте вид, что вы счастливы. Такая игра позволит вам чувствовать себя лучше.</a:t>
            </a:r>
            <a:endParaRPr lang="ru-RU" sz="12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Будьте оптимистами, как и все счастливые люди. Пессимисты, обычно, жалуются, а оптимисты направляют усилия на решение своих проблем.</a:t>
            </a:r>
            <a:endParaRPr lang="ru-RU" sz="12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Научитесь тренировать свои эмоции, благожелательно относиться к людям, гасить конфликтные ситуации. В качестве такой тренировки для начала убедите себя в течение какого - то времени (несколько часов) реагировать на любую неприятную ситуацию с улыбкой. Следуя этому стилю поведения, вы добьетесь успеха.</a:t>
            </a:r>
            <a:endParaRPr lang="ru-RU" sz="12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Возможен и другой вариант. Выберите для себя в качестве идеала личность с веселым, добрым характером, и прежде чем отреагировать на какое-либо раздражение, представляйте себе, что вы - это он/она, и ведите себя соответственно.</a:t>
            </a:r>
            <a:endParaRPr lang="ru-RU" sz="12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Всегда держитесь прямо. Несчастные люди, в отличие от счастливых, обычно горбятся.</a:t>
            </a:r>
            <a:endParaRPr lang="ru-RU" b="1" dirty="0">
              <a:solidFill>
                <a:srgbClr val="333333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Контролируйте ваши мысли. Как только вы заметите, что вам в голову пришли негативные мысли, сразу же гоните их и начинайте думать о чем - либо позитивном.</a:t>
            </a:r>
            <a:endParaRPr lang="ru-RU" sz="1200" b="1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Определите для себя и как можно чаще делайте то, что приносит вам радость.</a:t>
            </a:r>
            <a:endParaRPr lang="ru-RU" b="1" dirty="0">
              <a:solidFill>
                <a:srgbClr val="333333"/>
              </a:solidFill>
              <a:latin typeface="Times New Roman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Занимайтесь физкультурой. Физическая активность поднимает настроение, помогает сформировать оптимистическое восприятие жизни, дает покой и радость.</a:t>
            </a:r>
            <a:endParaRPr lang="ru-RU" sz="1200" b="1" dirty="0">
              <a:solidFill>
                <a:srgbClr val="000000"/>
              </a:solidFill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16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8278" y="438403"/>
            <a:ext cx="4782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85975" algn="l"/>
              </a:tabLst>
            </a:pPr>
            <a:r>
              <a:rPr sz="3600" dirty="0"/>
              <a:t>Б</a:t>
            </a:r>
            <a:r>
              <a:rPr sz="3600" spc="-254" dirty="0"/>
              <a:t> </a:t>
            </a:r>
            <a:r>
              <a:rPr sz="3600" spc="325" dirty="0"/>
              <a:t>У</a:t>
            </a:r>
            <a:r>
              <a:rPr sz="3600" dirty="0"/>
              <a:t>Д</a:t>
            </a:r>
            <a:r>
              <a:rPr sz="3600" spc="-220" dirty="0"/>
              <a:t> </a:t>
            </a:r>
            <a:r>
              <a:rPr sz="3600" spc="315" dirty="0"/>
              <a:t>Ь</a:t>
            </a:r>
            <a:r>
              <a:rPr sz="3600" dirty="0"/>
              <a:t>Т</a:t>
            </a:r>
            <a:r>
              <a:rPr sz="3600" spc="-215" dirty="0"/>
              <a:t> </a:t>
            </a:r>
            <a:r>
              <a:rPr sz="3600" dirty="0"/>
              <a:t>Е	З</a:t>
            </a:r>
            <a:r>
              <a:rPr sz="3600" spc="-215" dirty="0"/>
              <a:t> </a:t>
            </a:r>
            <a:r>
              <a:rPr sz="3600" dirty="0"/>
              <a:t>Д</a:t>
            </a:r>
            <a:r>
              <a:rPr sz="3600" spc="-290" dirty="0"/>
              <a:t> </a:t>
            </a:r>
            <a:r>
              <a:rPr sz="3600" dirty="0"/>
              <a:t>О</a:t>
            </a:r>
            <a:r>
              <a:rPr sz="3600" spc="-220" dirty="0"/>
              <a:t> </a:t>
            </a:r>
            <a:r>
              <a:rPr sz="3600" dirty="0"/>
              <a:t>Р</a:t>
            </a:r>
            <a:r>
              <a:rPr sz="3600" spc="-215" dirty="0"/>
              <a:t> </a:t>
            </a:r>
            <a:r>
              <a:rPr sz="3600" dirty="0"/>
              <a:t>О</a:t>
            </a:r>
            <a:r>
              <a:rPr sz="3600" spc="-220" dirty="0"/>
              <a:t> </a:t>
            </a:r>
            <a:r>
              <a:rPr sz="3600" dirty="0"/>
              <a:t>В</a:t>
            </a:r>
            <a:r>
              <a:rPr sz="3600" spc="-220" dirty="0"/>
              <a:t> </a:t>
            </a:r>
            <a:r>
              <a:rPr sz="3600" dirty="0"/>
              <a:t>Ы</a:t>
            </a:r>
            <a:r>
              <a:rPr sz="3600" spc="-215" dirty="0"/>
              <a:t> </a:t>
            </a:r>
            <a:r>
              <a:rPr sz="3600" dirty="0"/>
              <a:t>!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153923" y="1021080"/>
            <a:ext cx="11825605" cy="5617210"/>
            <a:chOff x="153923" y="1021080"/>
            <a:chExt cx="11825605" cy="56172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3923" y="1021080"/>
              <a:ext cx="8815578" cy="48714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02679" y="3893819"/>
              <a:ext cx="5776722" cy="2743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14331" y="1095756"/>
              <a:ext cx="2393442" cy="22212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445389"/>
            <a:ext cx="438266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" dirty="0"/>
              <a:t>ИСТОРИЯ</a:t>
            </a:r>
            <a:r>
              <a:rPr spc="-65" dirty="0"/>
              <a:t> </a:t>
            </a:r>
            <a:r>
              <a:rPr spc="-20" dirty="0"/>
              <a:t>ПРАЗДНИКА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8918" y="936498"/>
            <a:ext cx="1022413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</a:t>
            </a:r>
            <a:r>
              <a:rPr sz="2800" spc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spc="6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1992 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инициативе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Всемирной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поддержке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Всемирной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8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присоединилась</a:t>
            </a:r>
            <a:r>
              <a:rPr sz="2800" b="1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28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празднованию</a:t>
            </a:r>
            <a:r>
              <a:rPr sz="2800" b="1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sz="28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году,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9525" algn="just">
              <a:lnSpc>
                <a:spcPct val="100000"/>
              </a:lnSpc>
            </a:pPr>
            <a:r>
              <a:rPr sz="2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настоянию</a:t>
            </a:r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академика</a:t>
            </a:r>
            <a:r>
              <a:rPr sz="2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sz="2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академии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медицинских 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sz="2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(РАМН)</a:t>
            </a:r>
            <a:r>
              <a:rPr sz="2800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Дмитриевой</a:t>
            </a:r>
            <a:r>
              <a:rPr sz="28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sz="28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9263" y="3523488"/>
            <a:ext cx="10481310" cy="30350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62000" y="381000"/>
            <a:ext cx="11049000" cy="118173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320"/>
              </a:spcBef>
            </a:pPr>
            <a:r>
              <a:rPr sz="2800" b="1" spc="-25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sz="2800" b="1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</a:t>
            </a:r>
            <a:r>
              <a:rPr sz="28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28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sz="28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6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депрессии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шизофрении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растройств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мобилизовать усилия общества в поддержку укрепления психического здоровья.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68834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38400" y="2819400"/>
            <a:ext cx="8458200" cy="3226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78105">
              <a:lnSpc>
                <a:spcPct val="100000"/>
              </a:lnSpc>
              <a:spcBef>
                <a:spcPts val="95"/>
              </a:spcBef>
            </a:pP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z="2400" spc="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</a:t>
            </a:r>
            <a:r>
              <a:rPr lang="ru-RU" sz="2400" spc="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spc="-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2400" spc="-61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потенциал</a:t>
            </a:r>
            <a:r>
              <a:rPr lang="ru-RU" sz="2400" spc="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противостоять</a:t>
            </a:r>
            <a:r>
              <a:rPr lang="ru-RU" sz="2400" spc="2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стрессам,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</a:t>
            </a:r>
            <a:r>
              <a:rPr lang="ru-RU" sz="2400" spc="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</a:t>
            </a:r>
            <a:r>
              <a:rPr lang="ru-RU" sz="2400" spc="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привносить </a:t>
            </a:r>
            <a:r>
              <a:rPr lang="ru-RU" sz="2400" spc="-62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весомый вклад в</a:t>
            </a:r>
            <a:r>
              <a:rPr lang="ru-RU" sz="2400" spc="-1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</a:t>
            </a:r>
            <a:r>
              <a:rPr lang="ru-RU" sz="2400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общества.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350"/>
              </a:spcBef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i="1" spc="-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жизнедеятельности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23495">
              <a:lnSpc>
                <a:spcPct val="100000"/>
              </a:lnSpc>
              <a:tabLst>
                <a:tab pos="2001520" algn="l"/>
              </a:tabLst>
            </a:pPr>
            <a:r>
              <a:rPr lang="ru-RU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человечество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 </a:t>
            </a:r>
            <a:r>
              <a:rPr lang="ru-RU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стрессовых </a:t>
            </a:r>
            <a:r>
              <a:rPr lang="ru-RU" sz="2400" i="1" spc="-5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ситуаций,</a:t>
            </a:r>
            <a:r>
              <a:rPr lang="ru-RU" sz="2400" i="1" spc="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400" i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привести</a:t>
            </a:r>
            <a:r>
              <a:rPr lang="ru-RU" sz="2400" i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i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</a:t>
            </a:r>
            <a:r>
              <a:rPr lang="ru-RU" sz="2400" i="1" spc="3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болезням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 rot="10800000" flipV="1">
            <a:off x="5638800" y="694722"/>
            <a:ext cx="54102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r>
              <a:rPr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5000" y="1295400"/>
            <a:ext cx="5334000" cy="51828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311150" indent="-4572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темой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328295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этому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дню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издаются</a:t>
            </a:r>
            <a:r>
              <a:rPr sz="28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брошюры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57200">
              <a:lnSpc>
                <a:spcPct val="100000"/>
              </a:lnSpc>
              <a:buFont typeface="Arial MT"/>
              <a:buChar char="•"/>
              <a:tabLst>
                <a:tab pos="469265" algn="l"/>
                <a:tab pos="469900" algn="l"/>
              </a:tabLst>
            </a:pP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sz="28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430530" indent="485775">
              <a:lnSpc>
                <a:spcPct val="100000"/>
              </a:lnSpc>
            </a:pP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подвижничество в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sz="2800" i="1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душевного здоровья»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469900" algn="l"/>
              </a:tabLst>
            </a:pP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Устраиваются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и тренинги </a:t>
            </a:r>
            <a:r>
              <a:rPr sz="2800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личностному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росту и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преодолению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кризисных</a:t>
            </a:r>
            <a:r>
              <a:rPr sz="28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жизни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204" y="281940"/>
            <a:ext cx="5229606" cy="553440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213359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4800" y="1660399"/>
            <a:ext cx="5181599" cy="3195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психики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</a:t>
            </a:r>
            <a:r>
              <a:rPr sz="2800" i="1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sz="28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28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sz="28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28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8265" algn="just">
              <a:lnSpc>
                <a:spcPct val="100000"/>
              </a:lnSpc>
              <a:spcBef>
                <a:spcPts val="132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450 миллионов </a:t>
            </a:r>
            <a:r>
              <a:rPr sz="2800"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планеты</a:t>
            </a:r>
            <a:r>
              <a:rPr lang="ru-RU"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страдают</a:t>
            </a:r>
            <a:r>
              <a:rPr sz="2800" b="1" spc="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заболеваниями</a:t>
            </a:r>
            <a:r>
              <a:rPr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2800" b="1" spc="-6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381000"/>
            <a:ext cx="5791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ru-RU" sz="2000" spc="-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россиян</a:t>
            </a:r>
            <a:r>
              <a:rPr lang="ru-RU"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страдает</a:t>
            </a:r>
            <a:r>
              <a:rPr lang="ru-RU" sz="20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психическими</a:t>
            </a:r>
          </a:p>
          <a:p>
            <a:pPr marL="12700" algn="just">
              <a:lnSpc>
                <a:spcPct val="100000"/>
              </a:lnSpc>
            </a:pP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расстройствами</a:t>
            </a:r>
            <a:r>
              <a:rPr lang="ru-RU" sz="2000" spc="-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2700" algn="just">
              <a:lnSpc>
                <a:spcPct val="100000"/>
              </a:lnSpc>
            </a:pPr>
            <a:r>
              <a:rPr lang="ru-RU" sz="20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психического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показали,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18,6%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(43,7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миллионов)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Америки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</a:t>
            </a:r>
            <a:r>
              <a:rPr lang="ru-RU" sz="20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</a:t>
            </a:r>
            <a:r>
              <a:rPr lang="ru-RU" sz="20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</a:t>
            </a:r>
          </a:p>
          <a:p>
            <a:pPr marL="355600" marR="571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этого,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46,3% </a:t>
            </a:r>
            <a:r>
              <a:rPr lang="ru-RU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13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пострадать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определенные</a:t>
            </a:r>
            <a:r>
              <a:rPr lang="ru-RU" sz="20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моменты</a:t>
            </a:r>
            <a:r>
              <a:rPr lang="ru-RU" sz="20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Совета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 </a:t>
            </a:r>
            <a:r>
              <a:rPr lang="ru-RU" sz="20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рассмотрение </a:t>
            </a:r>
            <a:r>
              <a:rPr lang="ru-RU" sz="20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Госдумы </a:t>
            </a:r>
            <a:r>
              <a:rPr lang="ru-RU" sz="2000" spc="-4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законопроект,</a:t>
            </a:r>
            <a:r>
              <a:rPr lang="ru-RU" sz="2000" spc="3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</a:t>
            </a:r>
            <a:r>
              <a:rPr lang="ru-RU" sz="20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которому</a:t>
            </a:r>
            <a:r>
              <a:rPr lang="ru-RU" sz="20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lang="ru-RU" sz="2000" spc="3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</a:t>
            </a:r>
            <a:r>
              <a:rPr lang="ru-RU" sz="2000" spc="3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выборную должность, помимо установленных документов, обязан предъявить избиркому справку о своем психическом здоровье и наличии других зависимостей (алкоголь, наркотики)</a:t>
            </a:r>
            <a:endParaRPr lang="ru-RU" sz="20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6471" y="266700"/>
            <a:ext cx="8415528" cy="634441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687" y="181355"/>
            <a:ext cx="3534917" cy="26906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263" y="3272028"/>
            <a:ext cx="3498341" cy="34587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09601"/>
            <a:ext cx="5410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 Как остаться здоровым психически, не знает практически никто. Росту заболеваемости способствуют информационные перегрузки, политические и экономические катаклизмы в стране, а предвестниками заболеваний являются стрессы.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Стрессы стали составляющей частью жизни современного человека. Люди борются с ними, не задумываясь о том, что нужно не бороться, а не допускать их. Психическое здоровье является неотъемлемой частью и важнейшим компонентом здоровья.</a:t>
            </a:r>
            <a:endParaRPr lang="ru-RU" sz="1200" b="1" dirty="0" smtClean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В Уставе ВОЗ говорится: "Здоровье является состоянием полного физического, душевного и социального благополучия, а не только отсутствием болезней и физических дефектов". Важным следствием этого определения является то, что психическое здоровье – это не только отсутствие психических расстройств и форм инвалидности.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81800" y="91440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Сохранить психическое здоровье в жестких и переменчивых условиях современной жизни – задача непростая. Постоянный стресс, переживания, напряжение – вот главные раздражители наших с вами нервов, которые не только понижают качество жизни, но и могут со временем вызвать различные психические и соматические заболевания.</a:t>
            </a:r>
            <a:endParaRPr lang="ru-RU" sz="1200" b="1" dirty="0">
              <a:solidFill>
                <a:srgbClr val="000000"/>
              </a:solidFill>
            </a:endParaRPr>
          </a:p>
          <a:p>
            <a:r>
              <a:rPr lang="ru-RU" b="1" i="0" u="sng" dirty="0" smtClean="0">
                <a:solidFill>
                  <a:srgbClr val="333333"/>
                </a:solidFill>
                <a:effectLst/>
                <a:latin typeface="Times New Roman"/>
              </a:rPr>
              <a:t>Психолог </a:t>
            </a:r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 </a:t>
            </a:r>
            <a:r>
              <a:rPr lang="ru-RU" b="1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Избежать истощения нервной системы нам могут помочь способы, придуманные в разных странах и на протяжении многих лет позволяющие людям разных национальностей сохранять душевный комфорт и внутреннее равновесие.</a:t>
            </a:r>
            <a:endParaRPr lang="ru-RU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235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1"/>
            <a:ext cx="73152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Индия дала миру такое древнее и могучее оружие против стресса, как йога: по сей день миллионы людей используют медитативные техники для расслабления и достижения душевного равновесия.</a:t>
            </a:r>
          </a:p>
          <a:p>
            <a:endParaRPr lang="ru-RU" sz="1200" dirty="0">
              <a:solidFill>
                <a:srgbClr val="333333"/>
              </a:solidFill>
              <a:latin typeface="Times New Roman"/>
            </a:endParaRPr>
          </a:p>
          <a:p>
            <a:endParaRPr lang="ru-RU" sz="1200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200" dirty="0">
              <a:solidFill>
                <a:srgbClr val="333333"/>
              </a:solidFill>
              <a:latin typeface="Times New Roman"/>
            </a:endParaRPr>
          </a:p>
          <a:p>
            <a:endParaRPr lang="ru-RU" sz="1200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200" dirty="0">
              <a:solidFill>
                <a:srgbClr val="333333"/>
              </a:solidFill>
              <a:latin typeface="Times New Roman"/>
            </a:endParaRPr>
          </a:p>
          <a:p>
            <a:endParaRPr lang="ru-RU" sz="1200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200" dirty="0">
              <a:solidFill>
                <a:srgbClr val="333333"/>
              </a:solidFill>
              <a:latin typeface="Times New Roman"/>
            </a:endParaRPr>
          </a:p>
          <a:p>
            <a:endParaRPr lang="ru-RU" sz="1200" dirty="0" smtClean="0">
              <a:solidFill>
                <a:srgbClr val="333333"/>
              </a:solidFill>
              <a:latin typeface="Times New Roman"/>
            </a:endParaRPr>
          </a:p>
          <a:p>
            <a:endParaRPr lang="ru-RU" sz="1200" dirty="0">
              <a:solidFill>
                <a:srgbClr val="000000"/>
              </a:solidFill>
            </a:endParaRPr>
          </a:p>
          <a:p>
            <a:r>
              <a:rPr lang="ru-RU" sz="2000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Совсем по-другому избавляются от стресса в Бразилии: здесь для этого используют танцы. Яркие и горячие карнавалы, громкая музыка и обилие полуобнаженных танцоров и танцовщиц – вот лучшее средство от напряжения для заводных бразильцев.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52400"/>
            <a:ext cx="3540972" cy="23598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3429000"/>
            <a:ext cx="3556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054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533400"/>
            <a:ext cx="7391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Сдержанные жители холодной Финляндии ищут лекарство от стресса в жаркой финской бане – сауне. Вдумчивое и размеренное пребывание в сауне не только очищает тело, но и снимает напряжение.</a:t>
            </a:r>
          </a:p>
          <a:p>
            <a:endParaRPr lang="ru-RU" sz="1200" dirty="0">
              <a:solidFill>
                <a:srgbClr val="333333"/>
              </a:solidFill>
              <a:latin typeface="Times New Roman"/>
            </a:endParaRPr>
          </a:p>
          <a:p>
            <a:endParaRPr lang="ru-RU" sz="1200" dirty="0">
              <a:solidFill>
                <a:srgbClr val="000000"/>
              </a:solidFill>
            </a:endParaRPr>
          </a:p>
          <a:p>
            <a:endParaRPr lang="ru-RU" b="1" u="sng" dirty="0">
              <a:solidFill>
                <a:srgbClr val="333333"/>
              </a:solidFill>
              <a:latin typeface="Times New Roman"/>
            </a:endParaRPr>
          </a:p>
          <a:p>
            <a:endParaRPr lang="ru-RU" b="1" i="0" u="sng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b="1" u="sng" dirty="0">
              <a:solidFill>
                <a:srgbClr val="333333"/>
              </a:solidFill>
              <a:latin typeface="Times New Roman"/>
            </a:endParaRPr>
          </a:p>
          <a:p>
            <a:endParaRPr lang="ru-RU" b="1" i="0" u="sng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b="1" u="sng" dirty="0">
              <a:solidFill>
                <a:srgbClr val="333333"/>
              </a:solidFill>
              <a:latin typeface="Times New Roman"/>
            </a:endParaRPr>
          </a:p>
          <a:p>
            <a:endParaRPr lang="ru-RU" b="1" i="0" u="sng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endParaRPr lang="ru-RU" b="1" u="sng" dirty="0">
              <a:solidFill>
                <a:srgbClr val="333333"/>
              </a:solidFill>
              <a:latin typeface="Times New Roman"/>
            </a:endParaRPr>
          </a:p>
          <a:p>
            <a:endParaRPr lang="ru-RU" b="1" i="0" u="sng" strike="noStrike" dirty="0" smtClean="0">
              <a:solidFill>
                <a:srgbClr val="333333"/>
              </a:solidFill>
              <a:effectLst/>
              <a:latin typeface="Times New Roman"/>
            </a:endParaRPr>
          </a:p>
          <a:p>
            <a:r>
              <a:rPr lang="ru-RU" b="0" i="0" u="none" strike="noStrike" dirty="0" smtClean="0">
                <a:solidFill>
                  <a:srgbClr val="333333"/>
                </a:solidFill>
                <a:effectLst/>
                <a:latin typeface="Times New Roman"/>
              </a:rPr>
              <a:t>Швейцария. Только в Европе горьковатые шоколадные зерна, стали перерабатывать в привычные для нас плитки шоколада. Вещества, содержащиеся в этом лакомстве, обладают способностью эффективно повышать настроение. Самыми искусными мастерами в создании шоколада, которым заедают теперь стресс люди по всему миру, считаются швейцарцы.</a:t>
            </a:r>
            <a:endParaRPr lang="ru-RU" sz="1200" dirty="0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33" y="609600"/>
            <a:ext cx="3762509" cy="25091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964" y="3582033"/>
            <a:ext cx="3233928" cy="215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1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834</Words>
  <Application>Microsoft Office PowerPoint</Application>
  <PresentationFormat>Широкоэкранный</PresentationFormat>
  <Paragraphs>81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 MT</vt:lpstr>
      <vt:lpstr>Calibri</vt:lpstr>
      <vt:lpstr>Times New Roman</vt:lpstr>
      <vt:lpstr>Wingdings</vt:lpstr>
      <vt:lpstr>Office Theme</vt:lpstr>
      <vt:lpstr>Презентация PowerPoint</vt:lpstr>
      <vt:lpstr>ИСТОРИЯ ПРАЗДНИКА</vt:lpstr>
      <vt:lpstr>Презентация PowerPoint</vt:lpstr>
      <vt:lpstr>ТРАДИЦИИ ПРАЗДНИКА</vt:lpstr>
      <vt:lpstr>ФАКТЫ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 УД ЬТ Е З Д О Р О В Ы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МанжиковаАФ</cp:lastModifiedBy>
  <cp:revision>13</cp:revision>
  <dcterms:created xsi:type="dcterms:W3CDTF">2023-09-06T10:16:59Z</dcterms:created>
  <dcterms:modified xsi:type="dcterms:W3CDTF">2024-10-07T07:59:46Z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2023-09-06T00:00:00Z</vt:filetime>
  </property>
</Properties>
</file>